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0" r:id="rId3"/>
    <p:sldId id="266" r:id="rId4"/>
    <p:sldId id="304" r:id="rId5"/>
    <p:sldId id="310" r:id="rId6"/>
    <p:sldId id="324" r:id="rId7"/>
    <p:sldId id="325" r:id="rId8"/>
    <p:sldId id="326" r:id="rId9"/>
    <p:sldId id="327" r:id="rId10"/>
    <p:sldId id="328" r:id="rId11"/>
    <p:sldId id="294" r:id="rId12"/>
    <p:sldId id="305" r:id="rId13"/>
    <p:sldId id="306" r:id="rId14"/>
    <p:sldId id="307" r:id="rId15"/>
    <p:sldId id="303" r:id="rId16"/>
    <p:sldId id="331" r:id="rId17"/>
    <p:sldId id="332" r:id="rId18"/>
    <p:sldId id="333" r:id="rId19"/>
    <p:sldId id="334" r:id="rId20"/>
    <p:sldId id="335" r:id="rId21"/>
    <p:sldId id="31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8572A74-B0FB-4E67-96DC-B669A060980B}">
          <p14:sldIdLst>
            <p14:sldId id="286"/>
            <p14:sldId id="290"/>
            <p14:sldId id="266"/>
            <p14:sldId id="304"/>
            <p14:sldId id="310"/>
            <p14:sldId id="324"/>
            <p14:sldId id="325"/>
            <p14:sldId id="326"/>
            <p14:sldId id="327"/>
            <p14:sldId id="328"/>
          </p14:sldIdLst>
        </p14:section>
        <p14:section name="Раздел без заголовка" id="{5E7117B1-3FAC-4815-8685-C0FC10745BA4}">
          <p14:sldIdLst>
            <p14:sldId id="294"/>
            <p14:sldId id="305"/>
            <p14:sldId id="306"/>
            <p14:sldId id="307"/>
            <p14:sldId id="303"/>
            <p14:sldId id="331"/>
            <p14:sldId id="332"/>
            <p14:sldId id="333"/>
            <p14:sldId id="334"/>
            <p14:sldId id="335"/>
            <p14:sldId id="31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9" autoAdjust="0"/>
    <p:restoredTop sz="94660"/>
  </p:normalViewPr>
  <p:slideViewPr>
    <p:cSldViewPr>
      <p:cViewPr>
        <p:scale>
          <a:sx n="76" d="100"/>
          <a:sy n="76" d="100"/>
        </p:scale>
        <p:origin x="-1579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начало учебного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начало учебного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начало учебного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dLbls/>
        <c:axId val="223385856"/>
        <c:axId val="223399936"/>
      </c:barChart>
      <c:catAx>
        <c:axId val="223385856"/>
        <c:scaling>
          <c:orientation val="minMax"/>
        </c:scaling>
        <c:axPos val="b"/>
        <c:numFmt formatCode="General" sourceLinked="1"/>
        <c:tickLblPos val="nextTo"/>
        <c:crossAx val="223399936"/>
        <c:crosses val="autoZero"/>
        <c:auto val="1"/>
        <c:lblAlgn val="ctr"/>
        <c:lblOffset val="100"/>
      </c:catAx>
      <c:valAx>
        <c:axId val="223399936"/>
        <c:scaling>
          <c:orientation val="minMax"/>
        </c:scaling>
        <c:axPos val="l"/>
        <c:majorGridlines/>
        <c:numFmt formatCode="General" sourceLinked="1"/>
        <c:tickLblPos val="nextTo"/>
        <c:crossAx val="2233858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конец учебного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конец учебного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конец учебного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dLbls/>
        <c:axId val="223905664"/>
        <c:axId val="223907200"/>
      </c:barChart>
      <c:catAx>
        <c:axId val="223905664"/>
        <c:scaling>
          <c:orientation val="minMax"/>
        </c:scaling>
        <c:axPos val="b"/>
        <c:numFmt formatCode="General" sourceLinked="1"/>
        <c:tickLblPos val="nextTo"/>
        <c:crossAx val="223907200"/>
        <c:crosses val="autoZero"/>
        <c:auto val="1"/>
        <c:lblAlgn val="ctr"/>
        <c:lblOffset val="100"/>
      </c:catAx>
      <c:valAx>
        <c:axId val="223907200"/>
        <c:scaling>
          <c:orientation val="minMax"/>
        </c:scaling>
        <c:axPos val="l"/>
        <c:majorGridlines/>
        <c:numFmt formatCode="General" sourceLinked="1"/>
        <c:tickLblPos val="nextTo"/>
        <c:crossAx val="22390566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начало учебного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начало учебного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начало учебного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dLbls/>
        <c:axId val="223446912"/>
        <c:axId val="223448448"/>
      </c:barChart>
      <c:catAx>
        <c:axId val="223446912"/>
        <c:scaling>
          <c:orientation val="minMax"/>
        </c:scaling>
        <c:axPos val="b"/>
        <c:numFmt formatCode="General" sourceLinked="1"/>
        <c:tickLblPos val="nextTo"/>
        <c:crossAx val="223448448"/>
        <c:crosses val="autoZero"/>
        <c:auto val="1"/>
        <c:lblAlgn val="ctr"/>
        <c:lblOffset val="100"/>
      </c:catAx>
      <c:valAx>
        <c:axId val="223448448"/>
        <c:scaling>
          <c:orientation val="minMax"/>
        </c:scaling>
        <c:axPos val="l"/>
        <c:majorGridlines/>
        <c:numFmt formatCode="General" sourceLinked="1"/>
        <c:tickLblPos val="nextTo"/>
        <c:crossAx val="22344691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конец учебного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конец учебного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конец учебного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dLbls/>
        <c:axId val="224216576"/>
        <c:axId val="224218112"/>
      </c:barChart>
      <c:catAx>
        <c:axId val="224216576"/>
        <c:scaling>
          <c:orientation val="minMax"/>
        </c:scaling>
        <c:axPos val="b"/>
        <c:tickLblPos val="nextTo"/>
        <c:crossAx val="224218112"/>
        <c:crosses val="autoZero"/>
        <c:auto val="1"/>
        <c:lblAlgn val="ctr"/>
        <c:lblOffset val="100"/>
      </c:catAx>
      <c:valAx>
        <c:axId val="224218112"/>
        <c:scaling>
          <c:orientation val="minMax"/>
        </c:scaling>
        <c:axPos val="l"/>
        <c:majorGridlines/>
        <c:numFmt formatCode="General" sourceLinked="1"/>
        <c:tickLblPos val="nextTo"/>
        <c:crossAx val="22421657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2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922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96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93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19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35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23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25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16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48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46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F0FC-8D29-4ECE-9456-89F12D02D114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55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397" y="3429000"/>
            <a:ext cx="7772400" cy="14700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конструирование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всестороннего развития детей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im1-tub-ru.yandex.net/i?id=c50a3a261b28653be3a2242949c26142-69-144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78" y="923330"/>
            <a:ext cx="2158094" cy="1618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 descr="http://im0-tub-ru.yandex.net/i?id=98d2524957924a99a345cbf670bb638b-55-144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8611" y="996665"/>
            <a:ext cx="2276648" cy="1545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6" descr="http://im3-tub-ru.yandex.net/i?id=076ee4c0cd788062193dc35987643ae3-29-144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03245"/>
            <a:ext cx="2158094" cy="1586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A2638D-0976-4199-803A-5E0DDED5C4AD}"/>
              </a:ext>
            </a:extLst>
          </p:cNvPr>
          <p:cNvSpPr txBox="1"/>
          <p:nvPr/>
        </p:nvSpPr>
        <p:spPr>
          <a:xfrm>
            <a:off x="134623" y="0"/>
            <a:ext cx="8565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Новосидоровская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имени 25 героев 12 пограничной заставы".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2EE1B7-D806-4714-AE23-7165F84039AC}"/>
              </a:ext>
            </a:extLst>
          </p:cNvPr>
          <p:cNvSpPr txBox="1"/>
          <p:nvPr/>
        </p:nvSpPr>
        <p:spPr>
          <a:xfrm>
            <a:off x="3427155" y="5584002"/>
            <a:ext cx="198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2024 год.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Знакомство с конструктором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231" y="1268760"/>
            <a:ext cx="890953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0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523" y="116632"/>
            <a:ext cx="7684954" cy="71438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LEGO в образовательном процессе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08" y="831019"/>
            <a:ext cx="8856984" cy="4429156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конструирование легко интегрируется практически со всеми областями образовательной деятельности и всесторонне развивает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детей. Можно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интегрировать познавательное развитие, куда и входит техническое конструирование с художественно-эстетическим развитием, когда мы говорим о творческом конструировании, с социально – коммуникативным развитием, речевым и физическим. Посредством использования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-конструкторов можно эффективно решать образовательные задачи.	Наглядные модели создаются в ходе разных видов деятельности.   Созданные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постройки дети используют в сюжетно-ролевых играх, в играх- театрализациях. Они создают условия для развития речи, творчества и благоприятно влияют на эмоциональную сферу.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элементы могут быть использованы в дидактических играх и упражнениях, направленных на развитие речи, мышления, памяти, тактильное восприятие.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Социально-коммуникативное развитие.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168222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Варианты игр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По грибы, по ягоды»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628800"/>
            <a:ext cx="4248472" cy="4176464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564904"/>
            <a:ext cx="3888432" cy="3877891"/>
          </a:xfrm>
        </p:spPr>
      </p:pic>
    </p:spTree>
    <p:extLst>
      <p:ext uri="{BB962C8B-B14F-4D97-AF65-F5344CB8AC3E}">
        <p14:creationId xmlns:p14="http://schemas.microsoft.com/office/powerpoint/2010/main" xmlns="" val="26306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Познавательное развитие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84784"/>
            <a:ext cx="4128459" cy="3096344"/>
          </a:xfrm>
        </p:spPr>
      </p:pic>
      <p:sp>
        <p:nvSpPr>
          <p:cNvPr id="3" name="Прямоугольник 2"/>
          <p:cNvSpPr/>
          <p:nvPr/>
        </p:nvSpPr>
        <p:spPr>
          <a:xfrm>
            <a:off x="4355976" y="1484784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Варианты игр: «Найди </a:t>
            </a:r>
            <a:r>
              <a:rPr lang="ru-RU" dirty="0">
                <a:solidFill>
                  <a:schemeClr val="bg1"/>
                </a:solidFill>
              </a:rPr>
              <a:t>недостающую фигуру</a:t>
            </a:r>
            <a:r>
              <a:rPr lang="ru-RU" dirty="0" smtClean="0">
                <a:solidFill>
                  <a:schemeClr val="bg1"/>
                </a:solidFill>
              </a:rPr>
              <a:t>», «</a:t>
            </a:r>
            <a:r>
              <a:rPr lang="ru-RU" dirty="0">
                <a:solidFill>
                  <a:schemeClr val="bg1"/>
                </a:solidFill>
              </a:rPr>
              <a:t>Башенки</a:t>
            </a:r>
            <a:r>
              <a:rPr lang="ru-RU" dirty="0" smtClean="0">
                <a:solidFill>
                  <a:schemeClr val="bg1"/>
                </a:solidFill>
              </a:rPr>
              <a:t>»,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«Разноцветные дорожки</a:t>
            </a:r>
            <a:r>
              <a:rPr lang="ru-RU" dirty="0" smtClean="0">
                <a:solidFill>
                  <a:schemeClr val="bg1"/>
                </a:solidFill>
              </a:rPr>
              <a:t>»,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Продолжи числовой ряд» 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996952"/>
            <a:ext cx="427940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76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Речевое развитие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96752"/>
            <a:ext cx="3744416" cy="266429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196752"/>
            <a:ext cx="3600400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4005064"/>
            <a:ext cx="3672408" cy="287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589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Художественно-эстетическое развитие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708" y="2204864"/>
            <a:ext cx="3528392" cy="313886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4704"/>
            <a:ext cx="5646151" cy="5834929"/>
          </a:xfrm>
        </p:spPr>
      </p:pic>
      <p:sp>
        <p:nvSpPr>
          <p:cNvPr id="3" name="Прямоугольник 2"/>
          <p:cNvSpPr/>
          <p:nvPr/>
        </p:nvSpPr>
        <p:spPr>
          <a:xfrm>
            <a:off x="3707904" y="1484785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Варианты игр:</a:t>
            </a:r>
            <a:r>
              <a:rPr lang="ru-RU" dirty="0" smtClean="0">
                <a:solidFill>
                  <a:schemeClr val="bg1"/>
                </a:solidFill>
              </a:rPr>
              <a:t> «Цветные </a:t>
            </a:r>
            <a:r>
              <a:rPr lang="ru-RU" dirty="0">
                <a:solidFill>
                  <a:schemeClr val="bg1"/>
                </a:solidFill>
              </a:rPr>
              <a:t>домики (гаражи, </a:t>
            </a:r>
            <a:r>
              <a:rPr lang="ru-RU" dirty="0" smtClean="0">
                <a:solidFill>
                  <a:schemeClr val="bg1"/>
                </a:solidFill>
              </a:rPr>
              <a:t>заборчики, машинки </a:t>
            </a:r>
            <a:r>
              <a:rPr lang="ru-RU" dirty="0">
                <a:solidFill>
                  <a:schemeClr val="bg1"/>
                </a:solidFill>
              </a:rPr>
              <a:t>и т. д.)»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204864"/>
            <a:ext cx="3384376" cy="31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496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Мониторинг конструктивно-модельной </a:t>
            </a:r>
            <a:r>
              <a:rPr lang="ru-RU" sz="3200" b="1" dirty="0" smtClean="0"/>
              <a:t>деятельности в старшей группе: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17622704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05337844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11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Мониторинг конструктивно-модельной деятельности </a:t>
            </a:r>
            <a:r>
              <a:rPr lang="ru-RU" sz="3200" dirty="0" smtClean="0"/>
              <a:t>в подготовительной группе: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3431092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20916395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293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0"/>
            <a:ext cx="6910536" cy="184482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3 </a:t>
            </a:r>
            <a:r>
              <a:rPr lang="ru-RU" dirty="0" smtClean="0">
                <a:solidFill>
                  <a:schemeClr val="bg1"/>
                </a:solidFill>
              </a:rPr>
              <a:t>направления работы: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5936704" cy="437004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3923928" y="1484784"/>
            <a:ext cx="216024" cy="151216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9720251">
            <a:off x="4626244" y="1375571"/>
            <a:ext cx="215548" cy="165398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762244">
            <a:off x="3208772" y="1383886"/>
            <a:ext cx="201792" cy="1670971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835696" y="3244334"/>
            <a:ext cx="6840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Д</a:t>
            </a:r>
            <a:r>
              <a:rPr lang="ru-RU" sz="3600" dirty="0" smtClean="0">
                <a:solidFill>
                  <a:schemeClr val="bg1"/>
                </a:solidFill>
              </a:rPr>
              <a:t>ети   </a:t>
            </a:r>
            <a:r>
              <a:rPr lang="ru-RU" sz="3600" dirty="0" smtClean="0">
                <a:solidFill>
                  <a:schemeClr val="bg1"/>
                </a:solidFill>
              </a:rPr>
              <a:t>Р</a:t>
            </a:r>
            <a:r>
              <a:rPr lang="ru-RU" sz="3600" dirty="0" smtClean="0">
                <a:solidFill>
                  <a:schemeClr val="bg1"/>
                </a:solidFill>
              </a:rPr>
              <a:t>одители   </a:t>
            </a:r>
            <a:r>
              <a:rPr lang="ru-RU" sz="3600" dirty="0">
                <a:solidFill>
                  <a:schemeClr val="bg1"/>
                </a:solidFill>
              </a:rPr>
              <a:t>П</a:t>
            </a:r>
            <a:r>
              <a:rPr lang="ru-RU" sz="3600" dirty="0" smtClean="0">
                <a:solidFill>
                  <a:schemeClr val="bg1"/>
                </a:solidFill>
              </a:rPr>
              <a:t>едагоги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8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Работа с родителями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843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Беседы </a:t>
            </a:r>
            <a:r>
              <a:rPr lang="ru-RU" dirty="0">
                <a:solidFill>
                  <a:schemeClr val="bg1"/>
                </a:solidFill>
              </a:rPr>
              <a:t>с родителями на </a:t>
            </a:r>
            <a:r>
              <a:rPr lang="ru-RU" dirty="0" smtClean="0">
                <a:solidFill>
                  <a:schemeClr val="bg1"/>
                </a:solidFill>
              </a:rPr>
              <a:t>тему: «LEGO </a:t>
            </a:r>
            <a:r>
              <a:rPr lang="ru-RU" dirty="0">
                <a:solidFill>
                  <a:schemeClr val="bg1"/>
                </a:solidFill>
              </a:rPr>
              <a:t>- конструирование как средство всестороннего развития»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Консультации </a:t>
            </a:r>
            <a:r>
              <a:rPr lang="ru-RU" dirty="0">
                <a:solidFill>
                  <a:schemeClr val="bg1"/>
                </a:solidFill>
              </a:rPr>
              <a:t>для </a:t>
            </a:r>
            <a:r>
              <a:rPr lang="ru-RU" dirty="0" smtClean="0">
                <a:solidFill>
                  <a:schemeClr val="bg1"/>
                </a:solidFill>
              </a:rPr>
              <a:t>родителей: </a:t>
            </a:r>
            <a:r>
              <a:rPr lang="ru-RU" dirty="0">
                <a:solidFill>
                  <a:schemeClr val="bg1"/>
                </a:solidFill>
              </a:rPr>
              <a:t>«Значение LEGO – конструирования в развитии детей в образовательном учреждении»; «Lego-конструирование как средство развития речи детей дошкольного возраста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Памятка </a:t>
            </a:r>
            <a:r>
              <a:rPr lang="ru-RU" dirty="0">
                <a:solidFill>
                  <a:schemeClr val="bg1"/>
                </a:solidFill>
              </a:rPr>
              <a:t>для родителей «8 причин использовать конструктор- LEGO », «Что такое LEGO конструирование</a:t>
            </a:r>
            <a:r>
              <a:rPr lang="ru-RU" dirty="0" smtClean="0">
                <a:solidFill>
                  <a:schemeClr val="bg1"/>
                </a:solidFill>
              </a:rPr>
              <a:t>?».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Фотовыставка </a:t>
            </a:r>
            <a:r>
              <a:rPr lang="ru-RU" dirty="0">
                <a:solidFill>
                  <a:schemeClr val="bg1"/>
                </a:solidFill>
              </a:rPr>
              <a:t>« LEGO- интересный конструктор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Родительское собрание: </a:t>
            </a:r>
            <a:r>
              <a:rPr lang="ru-RU" dirty="0">
                <a:solidFill>
                  <a:schemeClr val="bg1"/>
                </a:solidFill>
              </a:rPr>
              <a:t>«С  LEGO легче все уметь, с LEGO легче </a:t>
            </a:r>
            <a:r>
              <a:rPr lang="ru-RU" dirty="0" smtClean="0">
                <a:solidFill>
                  <a:schemeClr val="bg1"/>
                </a:solidFill>
              </a:rPr>
              <a:t>поумнеть».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861048"/>
            <a:ext cx="3528392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861048"/>
            <a:ext cx="410445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2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47356"/>
            <a:ext cx="8712968" cy="1357321"/>
          </a:xfrm>
        </p:spPr>
        <p:txBody>
          <a:bodyPr>
            <a:noAutofit/>
          </a:bodyPr>
          <a:lstStyle/>
          <a:p>
            <a:pPr algn="just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516" y="0"/>
            <a:ext cx="8712968" cy="6093296"/>
          </a:xfrm>
        </p:spPr>
        <p:txBody>
          <a:bodyPr>
            <a:noAutofit/>
          </a:bodyPr>
          <a:lstStyle/>
          <a:p>
            <a:pPr algn="just"/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ЛЕГО  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мир фантазий!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 идей, разнообразий.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Изучая схемы в нём,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 получиться дом.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мы построим замок,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живёт большой дракон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принцессу сторожит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огнём на всех рычит.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ЛЕГО руки развивает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мечтать нам не мешает.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скажу про ЛЕГО я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лучшая игра!</a:t>
            </a:r>
          </a:p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работе с детьми от 3 до 7 лет. 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6CA336-A9B7-48D8-9B0D-F9D5779463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665" b="11697"/>
          <a:stretch/>
        </p:blipFill>
        <p:spPr>
          <a:xfrm>
            <a:off x="3635896" y="1772816"/>
            <a:ext cx="511256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Диссеминация педагогического </a:t>
            </a:r>
            <a:r>
              <a:rPr lang="ru-RU" dirty="0" smtClean="0">
                <a:solidFill>
                  <a:schemeClr val="bg1"/>
                </a:solidFill>
              </a:rPr>
              <a:t>опыта: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56792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Для педагогов проводились: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Консультации:  "LEGO </a:t>
            </a:r>
            <a:r>
              <a:rPr lang="ru-RU" dirty="0">
                <a:solidFill>
                  <a:schemeClr val="bg1"/>
                </a:solidFill>
              </a:rPr>
              <a:t>–конструирование как средство всестороннего развития", "В чем польза конструктора- LEGO ", </a:t>
            </a:r>
            <a:r>
              <a:rPr lang="ru-RU" dirty="0" smtClean="0">
                <a:solidFill>
                  <a:schemeClr val="bg1"/>
                </a:solidFill>
              </a:rPr>
              <a:t>"Конструируем </a:t>
            </a:r>
            <a:r>
              <a:rPr lang="ru-RU" dirty="0">
                <a:solidFill>
                  <a:schemeClr val="bg1"/>
                </a:solidFill>
              </a:rPr>
              <a:t>из </a:t>
            </a:r>
            <a:r>
              <a:rPr lang="ru-RU" dirty="0" smtClean="0">
                <a:solidFill>
                  <a:schemeClr val="bg1"/>
                </a:solidFill>
              </a:rPr>
              <a:t>LEGO" 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мастер-класс: </a:t>
            </a:r>
            <a:r>
              <a:rPr lang="ru-RU" dirty="0">
                <a:solidFill>
                  <a:schemeClr val="bg1"/>
                </a:solidFill>
              </a:rPr>
              <a:t>"Использование конструктора LEGO </a:t>
            </a:r>
            <a:r>
              <a:rPr lang="ru-RU" dirty="0" smtClean="0">
                <a:solidFill>
                  <a:schemeClr val="bg1"/>
                </a:solidFill>
              </a:rPr>
              <a:t>" 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информационный стенд: "LEGO </a:t>
            </a:r>
            <a:r>
              <a:rPr lang="ru-RU" dirty="0">
                <a:solidFill>
                  <a:schemeClr val="bg1"/>
                </a:solidFill>
              </a:rPr>
              <a:t>–конструирование как средство всестороннего развития"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показ </a:t>
            </a:r>
            <a:r>
              <a:rPr lang="ru-RU" dirty="0">
                <a:solidFill>
                  <a:schemeClr val="bg1"/>
                </a:solidFill>
              </a:rPr>
              <a:t>непосредственно образовательной деятельности: "Мы строители", "Создай свою историю", "Поможем </a:t>
            </a:r>
            <a:r>
              <a:rPr lang="ru-RU" dirty="0" err="1">
                <a:solidFill>
                  <a:schemeClr val="bg1"/>
                </a:solidFill>
              </a:rPr>
              <a:t>Рэксу</a:t>
            </a:r>
            <a:r>
              <a:rPr lang="ru-RU" dirty="0">
                <a:solidFill>
                  <a:schemeClr val="bg1"/>
                </a:solidFill>
              </a:rPr>
              <a:t>?"       </a:t>
            </a:r>
          </a:p>
          <a:p>
            <a:r>
              <a:rPr lang="ru-RU" dirty="0">
                <a:solidFill>
                  <a:schemeClr val="bg1"/>
                </a:solidFill>
              </a:rPr>
              <a:t>   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933056"/>
            <a:ext cx="4032448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910744"/>
            <a:ext cx="3978188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2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213" y="3115929"/>
            <a:ext cx="5165083" cy="290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1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024" y="116632"/>
            <a:ext cx="7772400" cy="992483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024" y="1109115"/>
            <a:ext cx="7632848" cy="1527797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83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Конструктор </a:t>
            </a:r>
            <a:r>
              <a:rPr lang="en-US" sz="4000" dirty="0" smtClean="0">
                <a:solidFill>
                  <a:schemeClr val="bg1"/>
                </a:solidFill>
              </a:rPr>
              <a:t>LEGO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«Построй свою историю</a:t>
            </a:r>
            <a:r>
              <a:rPr lang="ru-RU" sz="4000" dirty="0" smtClean="0">
                <a:solidFill>
                  <a:schemeClr val="bg1"/>
                </a:solidFill>
              </a:rPr>
              <a:t>»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403" y="4810149"/>
            <a:ext cx="1981597" cy="204785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8772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Конструирование – важнейший для дошкольников вид продуктивной деятельности по моделированию как реально существующих, так и придуманных детьми объектов – это увлекательное, интересное и полезное занятие. Конструктивная созидательная деятельность является идеальной формой работы с детьми дошкольного возраста, которая позволяет педагогу сочетать образование, воспитание и развитие детей в режиме игры.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0030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Материалы </a:t>
            </a:r>
            <a:r>
              <a:rPr lang="ru-RU" b="1" dirty="0">
                <a:solidFill>
                  <a:schemeClr val="bg1"/>
                </a:solidFill>
              </a:rPr>
              <a:t>исследований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Л.Г. Комаровой «Строим из LEGO (моделирование логических отношений и объектов реального мира средствами конструктора LEGO)», </a:t>
            </a:r>
            <a:r>
              <a:rPr lang="ru-RU" b="1" dirty="0" err="1">
                <a:solidFill>
                  <a:schemeClr val="bg1"/>
                </a:solidFill>
              </a:rPr>
              <a:t>Т.С.Лусс</a:t>
            </a:r>
            <a:r>
              <a:rPr lang="ru-RU" b="1" dirty="0">
                <a:solidFill>
                  <a:schemeClr val="bg1"/>
                </a:solidFill>
              </a:rPr>
              <a:t> «Формирование навыков конструктивно-игровой деятельности у детей с помощью ЛЕГО», Е.В. </a:t>
            </a:r>
            <a:r>
              <a:rPr lang="ru-RU" b="1" dirty="0" err="1">
                <a:solidFill>
                  <a:schemeClr val="bg1"/>
                </a:solidFill>
              </a:rPr>
              <a:t>Фешиной</a:t>
            </a:r>
            <a:r>
              <a:rPr lang="ru-RU" b="1" dirty="0">
                <a:solidFill>
                  <a:schemeClr val="bg1"/>
                </a:solidFill>
              </a:rPr>
              <a:t> «</a:t>
            </a:r>
            <a:r>
              <a:rPr lang="ru-RU" b="1" dirty="0" err="1">
                <a:solidFill>
                  <a:schemeClr val="bg1"/>
                </a:solidFill>
              </a:rPr>
              <a:t>Лего</a:t>
            </a:r>
            <a:r>
              <a:rPr lang="ru-RU" b="1" dirty="0">
                <a:solidFill>
                  <a:schemeClr val="bg1"/>
                </a:solidFill>
              </a:rPr>
              <a:t> конструирование в детском саду»; Методика обучения дошкольников конструктивной деятельности  (</a:t>
            </a:r>
            <a:r>
              <a:rPr lang="ru-RU" b="1" dirty="0" err="1">
                <a:solidFill>
                  <a:schemeClr val="bg1"/>
                </a:solidFill>
              </a:rPr>
              <a:t>Н.П.Сакулина</a:t>
            </a:r>
            <a:r>
              <a:rPr lang="ru-RU" b="1" dirty="0">
                <a:solidFill>
                  <a:schemeClr val="bg1"/>
                </a:solidFill>
              </a:rPr>
              <a:t>, Т.С. Комарова, Л.В. </a:t>
            </a:r>
            <a:r>
              <a:rPr lang="ru-RU" b="1" dirty="0" err="1">
                <a:solidFill>
                  <a:schemeClr val="bg1"/>
                </a:solidFill>
              </a:rPr>
              <a:t>Куцакова</a:t>
            </a:r>
            <a:r>
              <a:rPr lang="ru-RU" b="1" dirty="0">
                <a:solidFill>
                  <a:schemeClr val="bg1"/>
                </a:solidFill>
              </a:rPr>
              <a:t>, В.Г. Л.А. Парамонова, </a:t>
            </a:r>
            <a:r>
              <a:rPr lang="ru-RU" b="1" dirty="0" err="1">
                <a:solidFill>
                  <a:schemeClr val="bg1"/>
                </a:solidFill>
              </a:rPr>
              <a:t>Ф.Фребель</a:t>
            </a:r>
            <a:r>
              <a:rPr lang="ru-RU" b="1" dirty="0">
                <a:solidFill>
                  <a:schemeClr val="bg1"/>
                </a:solidFill>
              </a:rPr>
              <a:t> и др.) </a:t>
            </a:r>
          </a:p>
        </p:txBody>
      </p:sp>
    </p:spTree>
    <p:extLst>
      <p:ext uri="{BB962C8B-B14F-4D97-AF65-F5344CB8AC3E}">
        <p14:creationId xmlns:p14="http://schemas.microsoft.com/office/powerpoint/2010/main" xmlns="" val="3428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>
                <a:solidFill>
                  <a:schemeClr val="bg1"/>
                </a:solidFill>
              </a:rPr>
              <a:t>Проблема: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традиционных подходов в решении проблемы всестороннего развития   детей недостаточно. Необходимо наполнить современный образовательный процесс новым содержанием, принципами, ориентированными на развитие творческой устремленности, инициативы, интереса, вдохновения.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Новизна: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Согласно требованиям ФГОС одним из условий развития творческой активности и самостоятельности – это возможность выбора детьми материалов, видов активности,  поддержка инициативы и самостоятельности детей.  Всё это можно увидеть в процессе применения конструктора LEGO. </a:t>
            </a:r>
          </a:p>
        </p:txBody>
      </p:sp>
    </p:spTree>
    <p:extLst>
      <p:ext uri="{BB962C8B-B14F-4D97-AF65-F5344CB8AC3E}">
        <p14:creationId xmlns:p14="http://schemas.microsoft.com/office/powerpoint/2010/main" xmlns="" val="41605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Социальные качества: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Л</a:t>
            </a:r>
            <a:r>
              <a:rPr lang="ru-RU" sz="2400" b="1" dirty="0" smtClean="0">
                <a:solidFill>
                  <a:schemeClr val="bg1"/>
                </a:solidFill>
              </a:rPr>
              <a:t>юбознательность;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активность;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самостоятельность;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ответственность;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взаимопонимание;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навыки продуктивного </a:t>
            </a:r>
            <a:r>
              <a:rPr lang="ru-RU" sz="2400" b="1" dirty="0" smtClean="0">
                <a:solidFill>
                  <a:schemeClr val="bg1"/>
                </a:solidFill>
              </a:rPr>
              <a:t>сотрудничества;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повышения самооценки через осознание «я умею, я могу</a:t>
            </a:r>
            <a:r>
              <a:rPr lang="ru-RU" sz="2400" b="1" dirty="0" smtClean="0">
                <a:solidFill>
                  <a:schemeClr val="bg1"/>
                </a:solidFill>
              </a:rPr>
              <a:t>»;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настроя на позитивный </a:t>
            </a:r>
            <a:r>
              <a:rPr lang="ru-RU" sz="2400" b="1" dirty="0" smtClean="0">
                <a:solidFill>
                  <a:schemeClr val="bg1"/>
                </a:solidFill>
              </a:rPr>
              <a:t>лад;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снятия эмоционального и мышечного </a:t>
            </a:r>
            <a:r>
              <a:rPr lang="ru-RU" sz="2400" b="1" dirty="0" smtClean="0">
                <a:solidFill>
                  <a:schemeClr val="bg1"/>
                </a:solidFill>
              </a:rPr>
              <a:t>напряжения.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6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9412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Цель моего опыта: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способствование </a:t>
            </a:r>
            <a:r>
              <a:rPr lang="ru-RU" sz="2000" b="1" dirty="0">
                <a:solidFill>
                  <a:schemeClr val="bg1"/>
                </a:solidFill>
              </a:rPr>
              <a:t>всестороннему развитию детей, посредством занимательной игры с конструктором LEGO – </a:t>
            </a:r>
            <a:r>
              <a:rPr lang="ru-RU" sz="2000" b="1" dirty="0" smtClean="0">
                <a:solidFill>
                  <a:schemeClr val="bg1"/>
                </a:solidFill>
              </a:rPr>
              <a:t>«Построй свою историю».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7129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Задачи</a:t>
            </a:r>
            <a:r>
              <a:rPr lang="ru-RU" sz="2400" b="1" dirty="0">
                <a:solidFill>
                  <a:schemeClr val="bg1"/>
                </a:solidFill>
              </a:rPr>
              <a:t>: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1.  Обучающие: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Содействовать </a:t>
            </a:r>
            <a:r>
              <a:rPr lang="ru-RU" sz="1600" b="1" dirty="0">
                <a:solidFill>
                  <a:schemeClr val="bg1"/>
                </a:solidFill>
              </a:rPr>
              <a:t>формированию знаний о счете, форме, пропорции, симметрии, понятии части и </a:t>
            </a:r>
            <a:r>
              <a:rPr lang="ru-RU" sz="1600" b="1" dirty="0" smtClean="0">
                <a:solidFill>
                  <a:schemeClr val="bg1"/>
                </a:solidFill>
              </a:rPr>
              <a:t>целого.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Создать </a:t>
            </a:r>
            <a:r>
              <a:rPr lang="ru-RU" sz="1600" b="1" dirty="0">
                <a:solidFill>
                  <a:schemeClr val="bg1"/>
                </a:solidFill>
              </a:rPr>
              <a:t>условия для овладения основами </a:t>
            </a:r>
            <a:r>
              <a:rPr lang="ru-RU" sz="1600" b="1" dirty="0" smtClean="0">
                <a:solidFill>
                  <a:schemeClr val="bg1"/>
                </a:solidFill>
              </a:rPr>
              <a:t>конструирования.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Содействовать </a:t>
            </a:r>
            <a:r>
              <a:rPr lang="ru-RU" sz="1600" b="1" dirty="0">
                <a:solidFill>
                  <a:schemeClr val="bg1"/>
                </a:solidFill>
              </a:rPr>
              <a:t>формированию умения составлять план действий и применять его для решения практических задач, осуществлять анализ и оценку проделанной </a:t>
            </a:r>
            <a:r>
              <a:rPr lang="ru-RU" sz="1600" b="1" dirty="0" smtClean="0">
                <a:solidFill>
                  <a:schemeClr val="bg1"/>
                </a:solidFill>
              </a:rPr>
              <a:t>работы.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2.  Развивающие: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Создать </a:t>
            </a:r>
            <a:r>
              <a:rPr lang="ru-RU" sz="1600" b="1" dirty="0">
                <a:solidFill>
                  <a:schemeClr val="bg1"/>
                </a:solidFill>
              </a:rPr>
              <a:t>условия для развития внимания, памяти, образного и пространственного мышления;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Развивать  </a:t>
            </a:r>
            <a:r>
              <a:rPr lang="ru-RU" sz="1600" b="1" dirty="0">
                <a:solidFill>
                  <a:schemeClr val="bg1"/>
                </a:solidFill>
              </a:rPr>
              <a:t>творческую активность </a:t>
            </a:r>
            <a:r>
              <a:rPr lang="ru-RU" sz="1600" b="1" dirty="0" smtClean="0">
                <a:solidFill>
                  <a:schemeClr val="bg1"/>
                </a:solidFill>
              </a:rPr>
              <a:t>ребенка.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Способствовать </a:t>
            </a:r>
            <a:r>
              <a:rPr lang="ru-RU" sz="1600" b="1" dirty="0">
                <a:solidFill>
                  <a:schemeClr val="bg1"/>
                </a:solidFill>
              </a:rPr>
              <a:t>расширению кругозора и развитию представлений об окружающем мире.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Создать </a:t>
            </a:r>
            <a:r>
              <a:rPr lang="ru-RU" sz="1600" b="1" dirty="0">
                <a:solidFill>
                  <a:schemeClr val="bg1"/>
                </a:solidFill>
              </a:rPr>
              <a:t>условия для развития навыков межличностного общения и коллективного творчества.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3</a:t>
            </a:r>
            <a:r>
              <a:rPr lang="ru-RU" sz="1600" b="1" dirty="0">
                <a:solidFill>
                  <a:schemeClr val="bg1"/>
                </a:solidFill>
              </a:rPr>
              <a:t>. Воспитательные: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Содействовать </a:t>
            </a:r>
            <a:r>
              <a:rPr lang="ru-RU" sz="1600" b="1" dirty="0">
                <a:solidFill>
                  <a:schemeClr val="bg1"/>
                </a:solidFill>
              </a:rPr>
              <a:t>воспитанию организационно-волевых качеств личности (терпение, воля, самоконтроль</a:t>
            </a:r>
            <a:r>
              <a:rPr lang="ru-RU" sz="1600" b="1" dirty="0" smtClean="0">
                <a:solidFill>
                  <a:schemeClr val="bg1"/>
                </a:solidFill>
              </a:rPr>
              <a:t>).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7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694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LEGO конструирование как средство всестороннего развития детей в детском саду</vt:lpstr>
      <vt:lpstr>Слайд 2</vt:lpstr>
      <vt:lpstr>Слайд 3</vt:lpstr>
      <vt:lpstr>Конструктор LEGO  «Построй свою историю» </vt:lpstr>
      <vt:lpstr>Актуальность: </vt:lpstr>
      <vt:lpstr>Слайд 6</vt:lpstr>
      <vt:lpstr> Проблема: </vt:lpstr>
      <vt:lpstr>Социальные качества:</vt:lpstr>
      <vt:lpstr>Цель моего опыта:  способствование всестороннему развитию детей, посредством занимательной игры с конструктором LEGO – «Построй свою историю».</vt:lpstr>
      <vt:lpstr>Знакомство с конструктором</vt:lpstr>
      <vt:lpstr>Использование LEGO в образовательном процессе</vt:lpstr>
      <vt:lpstr>Социально-коммуникативное развитие. </vt:lpstr>
      <vt:lpstr>Познавательное развитие</vt:lpstr>
      <vt:lpstr>Речевое развитие</vt:lpstr>
      <vt:lpstr>Художественно-эстетическое развитие</vt:lpstr>
      <vt:lpstr>Мониторинг конструктивно-модельной деятельности в старшей группе:</vt:lpstr>
      <vt:lpstr>Мониторинг конструктивно-модельной деятельности в подготовительной группе:</vt:lpstr>
      <vt:lpstr>3 направления работы:</vt:lpstr>
      <vt:lpstr>Работа с родителями</vt:lpstr>
      <vt:lpstr>Диссеминация педагогического опыта: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конструирования и робототехники</dc:title>
  <dc:creator>User</dc:creator>
  <cp:lastModifiedBy>1</cp:lastModifiedBy>
  <cp:revision>113</cp:revision>
  <dcterms:created xsi:type="dcterms:W3CDTF">2015-02-15T14:40:51Z</dcterms:created>
  <dcterms:modified xsi:type="dcterms:W3CDTF">2024-04-09T10:37:50Z</dcterms:modified>
</cp:coreProperties>
</file>